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76" r:id="rId2"/>
    <p:sldId id="277" r:id="rId3"/>
    <p:sldId id="288" r:id="rId4"/>
    <p:sldId id="289" r:id="rId5"/>
    <p:sldId id="290" r:id="rId6"/>
    <p:sldId id="292" r:id="rId7"/>
    <p:sldId id="296" r:id="rId8"/>
    <p:sldId id="293" r:id="rId9"/>
    <p:sldId id="294" r:id="rId10"/>
    <p:sldId id="295" r:id="rId11"/>
    <p:sldId id="258" r:id="rId12"/>
    <p:sldId id="261" r:id="rId13"/>
    <p:sldId id="279" r:id="rId14"/>
    <p:sldId id="262" r:id="rId15"/>
    <p:sldId id="263" r:id="rId16"/>
    <p:sldId id="264" r:id="rId17"/>
    <p:sldId id="265" r:id="rId18"/>
    <p:sldId id="266" r:id="rId19"/>
    <p:sldId id="268" r:id="rId20"/>
    <p:sldId id="297" r:id="rId21"/>
    <p:sldId id="267" r:id="rId22"/>
    <p:sldId id="269" r:id="rId23"/>
    <p:sldId id="270" r:id="rId24"/>
    <p:sldId id="272" r:id="rId2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2" autoAdjust="0"/>
    <p:restoredTop sz="89948" autoAdjust="0"/>
  </p:normalViewPr>
  <p:slideViewPr>
    <p:cSldViewPr>
      <p:cViewPr varScale="1">
        <p:scale>
          <a:sx n="74" d="100"/>
          <a:sy n="74" d="100"/>
        </p:scale>
        <p:origin x="-4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7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25E72-38FF-4487-97F1-F6FF899A9755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BA3AD-417E-4E9E-9BD4-B89F11B5F2A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1419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HD</a:t>
            </a:r>
            <a:r>
              <a:rPr lang="ko-KR" altLang="en-US" dirty="0" smtClean="0"/>
              <a:t>를 하는 경우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effusion</a:t>
            </a:r>
            <a:r>
              <a:rPr lang="ko-KR" altLang="en-US" baseline="0" dirty="0" smtClean="0"/>
              <a:t>이 자주 동반되는 경우 </a:t>
            </a:r>
            <a:r>
              <a:rPr lang="en-US" altLang="ko-KR" baseline="0" dirty="0" smtClean="0"/>
              <a:t>pulmonary infection</a:t>
            </a:r>
            <a:r>
              <a:rPr lang="ko-KR" altLang="en-US" baseline="0" dirty="0" smtClean="0"/>
              <a:t>의 위험이 높아지는 것으로 알려져 있으며 </a:t>
            </a:r>
            <a:r>
              <a:rPr lang="en-US" altLang="ko-KR" baseline="0" dirty="0" err="1" smtClean="0"/>
              <a:t>Bakirci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등에 의하면 약 </a:t>
            </a:r>
            <a:r>
              <a:rPr lang="en-US" altLang="ko-KR" baseline="0" dirty="0" smtClean="0"/>
              <a:t>10%</a:t>
            </a:r>
            <a:r>
              <a:rPr lang="ko-KR" altLang="en-US" baseline="0" dirty="0" smtClean="0"/>
              <a:t>는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감염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혹은 결핵성이었다고 보고하고 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A3AD-417E-4E9E-9BD4-B89F11B5F2AE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8</a:t>
            </a:r>
            <a:r>
              <a:rPr lang="ko-KR" altLang="en-US" dirty="0" smtClean="0"/>
              <a:t>주 이내에는 </a:t>
            </a:r>
            <a:r>
              <a:rPr lang="en-US" altLang="ko-KR" dirty="0" smtClean="0"/>
              <a:t>uremic </a:t>
            </a:r>
            <a:r>
              <a:rPr lang="en-US" altLang="ko-KR" dirty="0" err="1" smtClean="0"/>
              <a:t>pericarditis</a:t>
            </a:r>
            <a:r>
              <a:rPr lang="ko-KR" altLang="en-US" dirty="0" smtClean="0"/>
              <a:t>라고 명명하며 </a:t>
            </a:r>
            <a:r>
              <a:rPr lang="en-US" altLang="ko-KR" dirty="0" err="1" smtClean="0"/>
              <a:t>indicidence</a:t>
            </a:r>
            <a:r>
              <a:rPr lang="ko-KR" altLang="en-US" dirty="0" smtClean="0"/>
              <a:t>는 </a:t>
            </a:r>
            <a:r>
              <a:rPr lang="en-US" altLang="ko-KR" dirty="0" smtClean="0"/>
              <a:t>5% </a:t>
            </a:r>
            <a:r>
              <a:rPr lang="ko-KR" altLang="en-US" dirty="0" smtClean="0"/>
              <a:t>정도로 </a:t>
            </a:r>
            <a:r>
              <a:rPr lang="en-US" altLang="ko-KR" dirty="0" smtClean="0"/>
              <a:t>dialysis</a:t>
            </a:r>
            <a:r>
              <a:rPr lang="ko-KR" altLang="en-US" dirty="0" smtClean="0"/>
              <a:t>의 기술 발전으로 점차 빈도는 감소 추세이다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A3AD-417E-4E9E-9BD4-B89F11B5F2AE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defRPr/>
            </a:pP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Pericarditis arises from accumulation of biochemical irritants, but the biochemical irritants are unknown.</a:t>
            </a:r>
          </a:p>
          <a:p>
            <a:pPr algn="just">
              <a:defRPr/>
            </a:pP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Calcium alterations, high PTH, and high uric acid have at various times been blamed or</a:t>
            </a:r>
            <a:r>
              <a:rPr lang="ko-KR" altLang="en-US" sz="1200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Immune complex formation </a:t>
            </a:r>
          </a:p>
          <a:p>
            <a:pPr algn="just">
              <a:buNone/>
              <a:defRPr/>
            </a:pPr>
            <a:r>
              <a:rPr lang="en-US" altLang="ko-KR" sz="1200" b="1" dirty="0" smtClean="0">
                <a:latin typeface="굴림" pitchFamily="50" charset="-127"/>
                <a:ea typeface="굴림" pitchFamily="50" charset="-127"/>
                <a:sym typeface="Wingdings" pitchFamily="2" charset="2"/>
              </a:rPr>
              <a:t>     </a:t>
            </a:r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굴림" pitchFamily="50" charset="-127"/>
                <a:ea typeface="굴림" pitchFamily="50" charset="-127"/>
              </a:rPr>
              <a:t>impaired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굴림" pitchFamily="50" charset="-127"/>
                <a:ea typeface="굴림" pitchFamily="50" charset="-127"/>
              </a:rPr>
              <a:t>fibrinolysis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 in patients </a:t>
            </a:r>
            <a:r>
              <a:rPr lang="en-US" altLang="ko-KR" sz="1200" b="1" dirty="0" err="1" smtClean="0">
                <a:latin typeface="굴림" pitchFamily="50" charset="-127"/>
                <a:ea typeface="굴림" pitchFamily="50" charset="-127"/>
              </a:rPr>
              <a:t>predialysis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 and dialysis patients </a:t>
            </a:r>
          </a:p>
          <a:p>
            <a:pPr algn="just">
              <a:buNone/>
              <a:defRPr/>
            </a:pPr>
            <a:r>
              <a:rPr lang="en-US" altLang="ko-KR" sz="1200" b="1" dirty="0" smtClean="0">
                <a:latin typeface="굴림" pitchFamily="50" charset="-127"/>
                <a:ea typeface="굴림" pitchFamily="50" charset="-127"/>
                <a:sym typeface="Wingdings" pitchFamily="2" charset="2"/>
              </a:rPr>
              <a:t>     </a:t>
            </a:r>
            <a:r>
              <a:rPr lang="en-US" altLang="ko-KR" sz="1200" b="1" dirty="0" smtClean="0">
                <a:solidFill>
                  <a:schemeClr val="accent3">
                    <a:lumMod val="75000"/>
                  </a:schemeClr>
                </a:solidFill>
                <a:latin typeface="굴림" pitchFamily="50" charset="-127"/>
                <a:ea typeface="굴림" pitchFamily="50" charset="-127"/>
              </a:rPr>
              <a:t>causative abrasion 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during contractions would extend the </a:t>
            </a:r>
            <a:r>
              <a:rPr lang="en-US" altLang="ko-KR" sz="1200" b="1" dirty="0" err="1" smtClean="0">
                <a:latin typeface="굴림" pitchFamily="50" charset="-127"/>
                <a:ea typeface="굴림" pitchFamily="50" charset="-127"/>
              </a:rPr>
              <a:t>serositis</a:t>
            </a:r>
            <a:r>
              <a:rPr lang="en-US" altLang="ko-KR" sz="1200" b="1" dirty="0" smtClean="0">
                <a:latin typeface="굴림" pitchFamily="50" charset="-127"/>
                <a:ea typeface="굴림" pitchFamily="50" charset="-127"/>
              </a:rPr>
              <a:t> and could lead to effusion.</a:t>
            </a:r>
            <a:endParaRPr lang="ko-KR" altLang="en-US" sz="1200" b="1" dirty="0" smtClean="0">
              <a:latin typeface="굴림" pitchFamily="50" charset="-127"/>
              <a:ea typeface="굴림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A3AD-417E-4E9E-9BD4-B89F11B5F2AE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9681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반응이 없는 것에 대해서는 가설이 </a:t>
            </a:r>
            <a:r>
              <a:rPr lang="ko-KR" altLang="en-US" dirty="0" err="1" smtClean="0"/>
              <a:t>여러가지</a:t>
            </a:r>
            <a:r>
              <a:rPr lang="ko-KR" altLang="en-US" dirty="0" smtClean="0"/>
              <a:t>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무증상으로 </a:t>
            </a:r>
            <a:r>
              <a:rPr lang="en-US" altLang="ko-KR" dirty="0" smtClean="0"/>
              <a:t>uremic</a:t>
            </a:r>
            <a:r>
              <a:rPr lang="en-US" altLang="ko-KR" baseline="0" dirty="0" smtClean="0"/>
              <a:t> </a:t>
            </a:r>
            <a:r>
              <a:rPr lang="en-US" altLang="ko-KR" baseline="0" dirty="0" err="1" smtClean="0"/>
              <a:t>pericarditis</a:t>
            </a:r>
            <a:r>
              <a:rPr lang="ko-KR" altLang="en-US" baseline="0" dirty="0" smtClean="0"/>
              <a:t>로 지내다가 결국 </a:t>
            </a:r>
            <a:r>
              <a:rPr lang="en-US" altLang="ko-KR" baseline="0" dirty="0" smtClean="0"/>
              <a:t>fibrosis</a:t>
            </a:r>
            <a:r>
              <a:rPr lang="ko-KR" altLang="en-US" baseline="0" dirty="0" smtClean="0"/>
              <a:t>와 </a:t>
            </a:r>
            <a:r>
              <a:rPr lang="en-US" altLang="ko-KR" baseline="0" dirty="0" smtClean="0"/>
              <a:t>adhesions</a:t>
            </a:r>
            <a:r>
              <a:rPr lang="ko-KR" altLang="en-US" baseline="0" dirty="0" smtClean="0"/>
              <a:t>으로 인하여 반응이 없다는 것이 가장 많이 통용되고 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그 외에도 </a:t>
            </a:r>
            <a:r>
              <a:rPr lang="en-US" altLang="ko-KR" baseline="0" dirty="0" smtClean="0"/>
              <a:t>autoimmune response or infection, </a:t>
            </a:r>
            <a:r>
              <a:rPr lang="ko-KR" altLang="en-US" baseline="0" dirty="0" smtClean="0"/>
              <a:t>사용약제의 의한 것이다 등 설이 있다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4C19E-4A09-4A28-B84E-1D840337BB5D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Long</a:t>
            </a:r>
            <a:r>
              <a:rPr lang="en-US" altLang="ko-KR" baseline="0" dirty="0" smtClean="0"/>
              <a:t> axis view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A3AD-417E-4E9E-9BD4-B89F11B5F2AE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BA3AD-417E-4E9E-9BD4-B89F11B5F2AE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4C19E-4A09-4A28-B84E-1D840337BB5D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22" name="부제목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20" name="바닥글 개체 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9" name="순서도: 처리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순서도: 처리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원형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도넛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제목 개체 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24" name="날짜 개체 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8825326-154D-4F2E-B311-1D33801D72E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2D91977-4395-46FE-B6A6-589ACDAC5F2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1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1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1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1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1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1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1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043608" y="1124744"/>
            <a:ext cx="7772400" cy="197510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229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회 결핵 및 호흡기학회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dirty="0" smtClean="0">
                <a:latin typeface="HY견고딕" pitchFamily="18" charset="-127"/>
                <a:ea typeface="HY견고딕" pitchFamily="18" charset="-127"/>
              </a:rPr>
            </a:b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dirty="0" smtClean="0">
                <a:latin typeface="HY견고딕" pitchFamily="18" charset="-127"/>
                <a:ea typeface="HY견고딕" pitchFamily="18" charset="-127"/>
              </a:rPr>
            </a:br>
            <a:r>
              <a:rPr lang="en-US" altLang="ko-KR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Review 2</a:t>
            </a:r>
            <a:endParaRPr lang="ko-KR" altLang="en-US" dirty="0"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27584" y="4653136"/>
            <a:ext cx="7406640" cy="1752600"/>
          </a:xfrm>
        </p:spPr>
        <p:txBody>
          <a:bodyPr>
            <a:normAutofit/>
          </a:bodyPr>
          <a:lstStyle/>
          <a:p>
            <a:pPr algn="ctr"/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이화여자대학교 부속 목동 병원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전임의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김서우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2013/09/23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77" descr="심볼마크-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25144"/>
            <a:ext cx="1872208" cy="175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78" descr="이대학교심볼 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725144"/>
            <a:ext cx="1898647" cy="174123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412776"/>
            <a:ext cx="7498080" cy="4800600"/>
          </a:xfrm>
        </p:spPr>
        <p:txBody>
          <a:bodyPr/>
          <a:lstStyle/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Generally resolves with continued dialysis over several weeks</a:t>
            </a: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Recurred frequently 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Progress to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fibrothorax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  <a:sym typeface="Wingdings" pitchFamily="2" charset="2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498080" cy="1143000"/>
          </a:xfrm>
        </p:spPr>
        <p:txBody>
          <a:bodyPr>
            <a:no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Differential of Pericarditis in Dialysis Patients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772816"/>
            <a:ext cx="7509520" cy="45259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Uremic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</a:p>
          <a:p>
            <a:pPr>
              <a:defRPr/>
            </a:pP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Dialysis Related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Volume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overload</a:t>
            </a:r>
          </a:p>
          <a:p>
            <a:pPr>
              <a:defRPr/>
            </a:pP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for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other reasons</a:t>
            </a:r>
            <a:endParaRPr lang="ko-KR" altLang="en-US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8100392" cy="1143000"/>
          </a:xfrm>
        </p:spPr>
        <p:txBody>
          <a:bodyPr>
            <a:no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Dialysis Related </a:t>
            </a:r>
            <a:r>
              <a:rPr lang="en-US" altLang="ko-KR" sz="3600" b="1" dirty="0" err="1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Pericarditis</a:t>
            </a:r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340768"/>
            <a:ext cx="7772400" cy="4572000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 </a:t>
            </a:r>
            <a:r>
              <a:rPr lang="en-US" altLang="ko-KR" sz="3200" i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after 8 weeks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of renal replacement therapy </a:t>
            </a:r>
          </a:p>
          <a:p>
            <a:pPr>
              <a:buNone/>
            </a:pP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Incidence : 2~21% </a:t>
            </a:r>
          </a:p>
          <a:p>
            <a:endParaRPr lang="en-US" altLang="ko-KR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More common in younger patients </a:t>
            </a:r>
          </a:p>
          <a:p>
            <a:pPr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More common in women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772400" cy="9144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Hypothesis of pericarditis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71600" y="1412776"/>
            <a:ext cx="7772400" cy="5112568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A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ccumulation of biochemical irritants</a:t>
            </a:r>
          </a:p>
          <a:p>
            <a:pPr algn="just">
              <a:defRPr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Calcium alterations, high PTH, and high uric acid </a:t>
            </a:r>
          </a:p>
          <a:p>
            <a:pPr algn="just">
              <a:defRPr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Immune complex formation </a:t>
            </a:r>
          </a:p>
          <a:p>
            <a:pPr algn="just">
              <a:defRPr/>
            </a:pP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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I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mpaired fibrinolysis </a:t>
            </a:r>
          </a:p>
          <a:p>
            <a:pPr algn="just">
              <a:buNone/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  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C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ausative abrasion </a:t>
            </a: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>
              <a:buNone/>
              <a:defRPr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       </a:t>
            </a:r>
            <a:r>
              <a:rPr lang="en-US" altLang="ko-KR" dirty="0" err="1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S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erositis</a:t>
            </a:r>
            <a:endParaRPr lang="ko-KR" altLang="en-US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endParaRPr lang="ko-KR" altLang="en-US" sz="36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12776"/>
            <a:ext cx="7772400" cy="4572000"/>
          </a:xfrm>
        </p:spPr>
        <p:txBody>
          <a:bodyPr>
            <a:normAutofit/>
          </a:bodyPr>
          <a:lstStyle/>
          <a:p>
            <a:pPr algn="just"/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May be secondary to relatively inadequate dialysis (?) </a:t>
            </a:r>
          </a:p>
          <a:p>
            <a:pPr algn="just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 </a:t>
            </a:r>
            <a:r>
              <a:rPr lang="en-US" altLang="ko-KR" b="1" i="1" dirty="0">
                <a:latin typeface="Arial" pitchFamily="34" charset="0"/>
                <a:ea typeface="HY견고딕" pitchFamily="18" charset="-127"/>
                <a:cs typeface="Arial" pitchFamily="34" charset="0"/>
                <a:sym typeface="Wingdings" pitchFamily="2" charset="2"/>
              </a:rPr>
              <a:t>I</a:t>
            </a:r>
            <a:r>
              <a:rPr lang="en-US" altLang="ko-KR" sz="3200" b="1" i="1" dirty="0" smtClean="0">
                <a:latin typeface="Arial" pitchFamily="34" charset="0"/>
                <a:ea typeface="HY견고딕" pitchFamily="18" charset="-127"/>
                <a:cs typeface="Arial" pitchFamily="34" charset="0"/>
                <a:sym typeface="Wingdings" pitchFamily="2" charset="2"/>
              </a:rPr>
              <a:t>ntensive dialysis </a:t>
            </a:r>
          </a:p>
          <a:p>
            <a:pPr algn="just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(</a:t>
            </a: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U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sually defined </a:t>
            </a: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</a:rPr>
              <a:t>as daily 4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hr hemodialysis </a:t>
            </a:r>
          </a:p>
          <a:p>
            <a:pPr algn="just">
              <a:buNone/>
            </a:pP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for </a:t>
            </a: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</a:rPr>
              <a:t>a period of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10–14 days)</a:t>
            </a:r>
          </a:p>
          <a:p>
            <a:pPr algn="just">
              <a:buNone/>
            </a:pP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/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But low response </a:t>
            </a:r>
          </a:p>
          <a:p>
            <a:pPr marL="82296" indent="0" algn="just"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(low as 20 up to 66%)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Associated symptoms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1"/>
          </p:nvPr>
        </p:nvSpPr>
        <p:spPr>
          <a:xfrm>
            <a:off x="899592" y="1628800"/>
            <a:ext cx="4464496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Thoracic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Pain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41-100%)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Cough or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dyspnea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31-57%)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93%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with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tamponade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)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Malaise (54-66%)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Weight Loss (40%) 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Fever (75-100%)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Chills (68%) </a:t>
            </a:r>
          </a:p>
          <a:p>
            <a:pPr>
              <a:buNone/>
            </a:pP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>
          <a:xfrm>
            <a:off x="5364088" y="1628800"/>
            <a:ext cx="3384376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Friction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Rub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59-100%)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Gallop Rhythm (66%)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JVD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68-88%) </a:t>
            </a:r>
          </a:p>
          <a:p>
            <a:pPr>
              <a:lnSpc>
                <a:spcPct val="90000"/>
              </a:lnSpc>
              <a:defRPr/>
            </a:pPr>
            <a:r>
              <a:rPr lang="en-US" altLang="ko-KR" sz="3200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Hepatomegaly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(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68%) </a:t>
            </a: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Diagnosis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1115616" y="1412776"/>
            <a:ext cx="7498080" cy="4800600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en-US" altLang="ko-KR" sz="32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Initial EKG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Diffuse ST segment and T wave abnormalities</a:t>
            </a:r>
          </a:p>
          <a:p>
            <a:pPr algn="just">
              <a:defRPr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W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idespread upward concave ST segment elevation with depression of the PR segment</a:t>
            </a:r>
          </a:p>
          <a:p>
            <a:pPr algn="just">
              <a:defRPr/>
            </a:pP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>
              <a:defRPr/>
            </a:pPr>
            <a:r>
              <a:rPr lang="en-US" altLang="ko-KR" sz="32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Troponin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Increased in up to 50%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Diagnosis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412776"/>
            <a:ext cx="7498080" cy="4800600"/>
          </a:xfrm>
        </p:spPr>
        <p:txBody>
          <a:bodyPr/>
          <a:lstStyle/>
          <a:p>
            <a:r>
              <a:rPr lang="en-US" altLang="ko-KR" sz="32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Chest PA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C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ardiomegaly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with mostly bilateral effusion </a:t>
            </a: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Chest CT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Pericardial effusion with bilateral effusion 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/>
          <a:lstStyle/>
          <a:p>
            <a:endParaRPr lang="ko-KR" altLang="en-US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43608" y="1268760"/>
            <a:ext cx="7704856" cy="4525963"/>
          </a:xfrm>
        </p:spPr>
        <p:txBody>
          <a:bodyPr/>
          <a:lstStyle/>
          <a:p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Echocardiogram </a:t>
            </a:r>
          </a:p>
          <a:p>
            <a:pPr>
              <a:buNone/>
            </a:pPr>
            <a:r>
              <a:rPr lang="en-US" altLang="ko-KR" sz="30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: evidence of pericardial involvement in 51~100% </a:t>
            </a:r>
          </a:p>
          <a:p>
            <a:pPr>
              <a:buNone/>
            </a:pP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: is used to assess the size of the effusion</a:t>
            </a:r>
          </a:p>
          <a:p>
            <a:pPr>
              <a:buNone/>
            </a:pPr>
            <a:r>
              <a:rPr lang="en-US" altLang="ko-KR" dirty="0" smtClean="0">
                <a:ea typeface="굴림" charset="-127"/>
              </a:rPr>
              <a:t> 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4166" r="50890"/>
          <a:stretch>
            <a:fillRect/>
          </a:stretch>
        </p:blipFill>
        <p:spPr bwMode="auto">
          <a:xfrm>
            <a:off x="3491880" y="3356992"/>
            <a:ext cx="510292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12776"/>
            <a:ext cx="8064896" cy="4572000"/>
          </a:xfrm>
        </p:spPr>
        <p:txBody>
          <a:bodyPr>
            <a:normAutofit/>
          </a:bodyPr>
          <a:lstStyle/>
          <a:p>
            <a:r>
              <a:rPr lang="en-US" altLang="ko-KR" sz="3200" b="1" dirty="0" err="1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Pericardiocentesis</a:t>
            </a:r>
            <a:endParaRPr lang="en-US" altLang="ko-KR" sz="3200" b="1" dirty="0" smtClean="0">
              <a:latin typeface="Arial" pitchFamily="34" charset="0"/>
              <a:ea typeface="HY견고딕" pitchFamily="18" charset="-127"/>
              <a:cs typeface="Arial" pitchFamily="34" charset="0"/>
            </a:endParaRPr>
          </a:p>
          <a:p>
            <a:pPr marL="82296" indent="0"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Serous or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serosanginous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pPr marL="82296" indent="0"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Hemorrhage d/t receiving heparin </a:t>
            </a:r>
          </a:p>
          <a:p>
            <a:pPr>
              <a:buNone/>
            </a:pPr>
            <a:endParaRPr lang="en-US" altLang="ko-KR" sz="3200" b="1" dirty="0" smtClean="0">
              <a:latin typeface="굴림" pitchFamily="50" charset="-127"/>
              <a:ea typeface="굴림" pitchFamily="50" charset="-127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ctrTitle"/>
          </p:nvPr>
        </p:nvSpPr>
        <p:spPr>
          <a:xfrm>
            <a:off x="1187624" y="692696"/>
            <a:ext cx="7772400" cy="2664296"/>
          </a:xfrm>
        </p:spPr>
        <p:txBody>
          <a:bodyPr>
            <a:normAutofit/>
          </a:bodyPr>
          <a:lstStyle/>
          <a:p>
            <a:r>
              <a:rPr lang="en-US" altLang="ko-KR" sz="4400" b="1" dirty="0" err="1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Pleuritis</a:t>
            </a:r>
            <a:r>
              <a:rPr lang="en-US" altLang="ko-KR" sz="44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 and pericarditis   </a:t>
            </a:r>
            <a:br>
              <a:rPr lang="en-US" altLang="ko-KR" sz="44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</a:br>
            <a:r>
              <a:rPr lang="en-US" altLang="ko-KR" sz="44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in ESRD </a:t>
            </a:r>
            <a:endParaRPr lang="ko-KR" altLang="en-US" sz="44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43608" y="1412776"/>
            <a:ext cx="7920880" cy="4800600"/>
          </a:xfrm>
        </p:spPr>
        <p:txBody>
          <a:bodyPr/>
          <a:lstStyle/>
          <a:p>
            <a:r>
              <a:rPr lang="en-US" altLang="ko-KR" b="1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Exudate</a:t>
            </a:r>
            <a:r>
              <a:rPr lang="en-US" altLang="ko-KR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evaluation need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L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ymphocyte predominance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Viral infection </a:t>
            </a:r>
          </a:p>
          <a:p>
            <a:pPr>
              <a:buNone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 (CMV,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Coxsachie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, influenza)  </a:t>
            </a:r>
          </a:p>
          <a:p>
            <a:pPr>
              <a:buNone/>
            </a:pP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  <a:sym typeface="Wingdings" pitchFamily="2" charset="2"/>
            </a:endParaRP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M/C no specific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etilogy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,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histopatholgy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, serology, bacteriological examination</a:t>
            </a:r>
          </a:p>
          <a:p>
            <a:endParaRPr lang="en-US" altLang="ko-KR" b="1" dirty="0" smtClean="0">
              <a:latin typeface="굴림" pitchFamily="50" charset="-127"/>
              <a:ea typeface="굴림" pitchFamily="50" charset="-127"/>
            </a:endParaRPr>
          </a:p>
          <a:p>
            <a:endParaRPr lang="ko-KR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498080" cy="1143000"/>
          </a:xfrm>
        </p:spPr>
        <p:txBody>
          <a:bodyPr>
            <a:normAutofit/>
          </a:bodyPr>
          <a:lstStyle/>
          <a:p>
            <a:endParaRPr lang="ko-KR" altLang="en-US" sz="36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340768"/>
            <a:ext cx="7571184" cy="4536504"/>
          </a:xfrm>
        </p:spPr>
        <p:txBody>
          <a:bodyPr>
            <a:normAutofit/>
          </a:bodyPr>
          <a:lstStyle/>
          <a:p>
            <a:r>
              <a:rPr lang="en-US" altLang="ko-KR" sz="32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Differential diagnosis </a:t>
            </a: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marL="82296" indent="0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Connective tissue disorder</a:t>
            </a:r>
          </a:p>
          <a:p>
            <a:pPr marL="82296" indent="0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Malignancy </a:t>
            </a:r>
          </a:p>
          <a:p>
            <a:pPr marL="82296" indent="0">
              <a:buNone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(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breast cancer, lung cancer, lymphoma)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  <a:sym typeface="Wingdings" pitchFamily="2" charset="2"/>
            </a:endParaRPr>
          </a:p>
          <a:p>
            <a:pPr marL="82296" indent="0"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L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ocal trauma</a:t>
            </a:r>
          </a:p>
          <a:p>
            <a:pPr marL="82296" indent="0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Tuberculosis or bacterial infection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pPr marL="82296" indent="0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HIV infection </a:t>
            </a:r>
          </a:p>
          <a:p>
            <a:pPr>
              <a:buNone/>
            </a:pP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354162"/>
          </a:xfrm>
        </p:spPr>
        <p:txBody>
          <a:bodyPr>
            <a:no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Treatment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43608" y="1700808"/>
            <a:ext cx="7560840" cy="4525963"/>
          </a:xfrm>
        </p:spPr>
        <p:txBody>
          <a:bodyPr/>
          <a:lstStyle/>
          <a:p>
            <a:pPr lvl="1">
              <a:buFont typeface="Arial" pitchFamily="34" charset="0"/>
              <a:buChar char="•"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Drainage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lvl="1">
              <a:defRPr/>
            </a:pPr>
            <a:endParaRPr lang="en-US" altLang="ko-KR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Intensive dialysis</a:t>
            </a:r>
          </a:p>
          <a:p>
            <a:pPr lvl="1">
              <a:buFont typeface="Arial" pitchFamily="34" charset="0"/>
              <a:buChar char="•"/>
              <a:defRPr/>
            </a:pP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Medical therapy </a:t>
            </a:r>
            <a:endParaRPr lang="en-US" altLang="ko-KR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endParaRPr lang="ko-KR" altLang="en-US" sz="3600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12776"/>
            <a:ext cx="7772400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Acute </a:t>
            </a:r>
            <a:r>
              <a:rPr lang="en-US" altLang="ko-KR" sz="3200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Tamponade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or rapidly accumulating effusion</a:t>
            </a:r>
          </a:p>
          <a:p>
            <a:pPr marL="402336" lvl="1" indent="0">
              <a:lnSpc>
                <a:spcPct val="90000"/>
              </a:lnSpc>
              <a:buNone/>
              <a:defRPr/>
            </a:pPr>
            <a:r>
              <a:rPr lang="en-US" altLang="ko-KR" sz="3200" b="1" i="1" dirty="0" smtClean="0">
                <a:latin typeface="Arial" pitchFamily="34" charset="0"/>
                <a:ea typeface="HY견고딕" pitchFamily="18" charset="-127"/>
                <a:cs typeface="Arial" pitchFamily="34" charset="0"/>
                <a:sym typeface="Wingdings" pitchFamily="2" charset="2"/>
              </a:rPr>
              <a:t> </a:t>
            </a:r>
            <a:r>
              <a:rPr lang="en-US" altLang="ko-KR" sz="3200" b="1" i="1" dirty="0" err="1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Pericardiocentesis</a:t>
            </a:r>
            <a:r>
              <a:rPr lang="en-US" altLang="ko-KR" sz="3200" b="1" i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 </a:t>
            </a:r>
          </a:p>
          <a:p>
            <a:pPr>
              <a:buNone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: Recurrence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rates as high as 70% </a:t>
            </a:r>
          </a:p>
          <a:p>
            <a:pPr>
              <a:buNone/>
              <a:defRPr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: Mortality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rate 3-50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%</a:t>
            </a:r>
          </a:p>
          <a:p>
            <a:pPr>
              <a:buNone/>
              <a:defRPr/>
            </a:pPr>
            <a:endParaRPr lang="en-US" altLang="ko-KR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à"/>
              <a:defRPr/>
            </a:pPr>
            <a:endParaRPr lang="en-US" altLang="ko-KR" dirty="0">
              <a:ea typeface="굴림" charset="-127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Medical treatment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84784"/>
            <a:ext cx="77724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35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NSAIDs </a:t>
            </a:r>
          </a:p>
          <a:p>
            <a:pPr>
              <a:buNone/>
            </a:pPr>
            <a:r>
              <a:rPr lang="en-US" altLang="ko-KR" sz="4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symptomatic </a:t>
            </a: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</a:rPr>
              <a:t>treatment of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acute </a:t>
            </a:r>
            <a:r>
              <a:rPr lang="en-US" altLang="ko-KR" sz="28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lang="en-US" altLang="ko-KR" sz="28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500" b="1" dirty="0" err="1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Colchicine</a:t>
            </a:r>
            <a:r>
              <a:rPr lang="en-US" altLang="ko-KR" sz="35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 </a:t>
            </a:r>
            <a:endParaRPr lang="en-US" altLang="ko-KR" sz="3500" b="1" dirty="0" smtClean="0">
              <a:latin typeface="Arial" pitchFamily="34" charset="0"/>
              <a:ea typeface="HY견고딕" pitchFamily="18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Reported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to reduce </a:t>
            </a:r>
            <a:r>
              <a:rPr lang="en-US" altLang="ko-KR" sz="28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pericarditic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pain</a:t>
            </a:r>
          </a:p>
          <a:p>
            <a:r>
              <a:rPr lang="en-US" altLang="ko-KR" sz="3500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Steroid</a:t>
            </a:r>
          </a:p>
          <a:p>
            <a:pPr>
              <a:buNone/>
            </a:pP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With </a:t>
            </a: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relapsing </a:t>
            </a:r>
            <a:r>
              <a:rPr lang="en-US" altLang="ko-KR" sz="30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  <a:endParaRPr lang="en-US" altLang="ko-KR" sz="30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Unresponsive </a:t>
            </a: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to NSAIDs and </a:t>
            </a:r>
            <a:r>
              <a:rPr lang="en-US" altLang="ko-KR" sz="30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colchicine</a:t>
            </a:r>
            <a:endParaRPr lang="en-US" altLang="ko-KR" sz="30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Daily </a:t>
            </a: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doses starting at 1 to 1.5 mg/ kg, and then tailored </a:t>
            </a:r>
            <a:r>
              <a:rPr lang="en-US" altLang="ko-KR" sz="3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down</a:t>
            </a:r>
            <a:endParaRPr lang="en-US" altLang="ko-KR" sz="30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b="1" dirty="0" smtClean="0">
              <a:latin typeface="Arial" pitchFamily="34" charset="0"/>
              <a:ea typeface="HY견고딕" pitchFamily="18" charset="-127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b="1" dirty="0" smtClean="0">
              <a:latin typeface="Arial" pitchFamily="34" charset="0"/>
              <a:ea typeface="HY견고딕" pitchFamily="18" charset="-127"/>
              <a:cs typeface="Arial" pitchFamily="34" charset="0"/>
            </a:endParaRP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Pulmonary complication in renal disease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Hypoxemia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Pulmonary edema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Pleural effusion </a:t>
            </a:r>
          </a:p>
          <a:p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Pleuritis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Pulmonary calcification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Sleep apnea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Infection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Lymphoma, lung cancer (KT)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Pulmonary-renal syndromes </a:t>
            </a:r>
            <a:endParaRPr lang="ko-KR" altLang="en-US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Pleural effusion/</a:t>
            </a:r>
            <a:r>
              <a:rPr lang="en-US" altLang="ko-KR" sz="3600" b="1" dirty="0" err="1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pleuritis</a:t>
            </a:r>
            <a:r>
              <a:rPr lang="en-US" altLang="ko-KR" sz="3600" b="1" dirty="0" smtClean="0">
                <a:effectLst/>
                <a:latin typeface="Arial" pitchFamily="34" charset="0"/>
                <a:ea typeface="HY견고딕" pitchFamily="18" charset="-127"/>
                <a:cs typeface="Arial" pitchFamily="34" charset="0"/>
              </a:rPr>
              <a:t> </a:t>
            </a:r>
            <a:endParaRPr lang="ko-KR" altLang="en-US" sz="3600" b="1" dirty="0">
              <a:effectLst/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71600" y="1124744"/>
            <a:ext cx="7772400" cy="4968552"/>
          </a:xfrm>
        </p:spPr>
        <p:txBody>
          <a:bodyPr>
            <a:noAutofit/>
          </a:bodyPr>
          <a:lstStyle/>
          <a:p>
            <a:pPr algn="just"/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Common problem in patients with CKD </a:t>
            </a:r>
          </a:p>
          <a:p>
            <a:pPr algn="just"/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Jarratt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et al : 21% in Pts receiving long term HD </a:t>
            </a: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/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 algn="just"/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Cause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28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Overhydration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, heart failure, </a:t>
            </a:r>
            <a:r>
              <a:rPr lang="en-US" altLang="ko-KR" sz="2800" dirty="0">
                <a:latin typeface="Arial" pitchFamily="34" charset="0"/>
                <a:ea typeface="굴림" pitchFamily="50" charset="-127"/>
                <a:cs typeface="Arial" pitchFamily="34" charset="0"/>
              </a:rPr>
              <a:t>i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nfection,   </a:t>
            </a:r>
          </a:p>
          <a:p>
            <a:pPr>
              <a:buNone/>
            </a:pP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Autoimmune disease (SLE), </a:t>
            </a:r>
          </a:p>
          <a:p>
            <a:pPr>
              <a:buNone/>
            </a:pP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U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remic effusion, </a:t>
            </a:r>
          </a:p>
          <a:p>
            <a:pPr>
              <a:buNone/>
            </a:pP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Dialysis induced </a:t>
            </a:r>
            <a:r>
              <a:rPr lang="en-US" altLang="ko-KR" sz="28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pericarditis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,</a:t>
            </a:r>
            <a:endParaRPr lang="en-US" altLang="ko-KR" sz="28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Malignancy</a:t>
            </a:r>
            <a:r>
              <a:rPr lang="en-US" altLang="ko-KR" sz="28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, pulmonary embolism … </a:t>
            </a:r>
            <a:endParaRPr lang="ko-KR" altLang="en-US" sz="28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87624" y="1412776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Typical patient with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dialysis related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pleural effusion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: under HD or PD for one or two years </a:t>
            </a:r>
          </a:p>
          <a:p>
            <a:pPr>
              <a:buNone/>
            </a:pP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30~50% :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pericaridal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and pleural rub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Associated symptoms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: Fever, cough, chest pain, 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rarely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dyspnea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84784"/>
            <a:ext cx="7772400" cy="4572000"/>
          </a:xfrm>
        </p:spPr>
        <p:txBody>
          <a:bodyPr>
            <a:normAutofit/>
          </a:bodyPr>
          <a:lstStyle/>
          <a:p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Pleural effusion at HD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ko-KR" b="1" dirty="0" smtClean="0">
                <a:latin typeface="굴림" pitchFamily="50" charset="-127"/>
                <a:ea typeface="굴림" pitchFamily="50" charset="-127"/>
              </a:rPr>
              <a:t>     :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Serosanguinous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to bloody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exudate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   as result of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heparinization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   for dialysis procedure</a:t>
            </a:r>
          </a:p>
          <a:p>
            <a:endParaRPr lang="en-US" altLang="ko-KR" sz="3200" b="1" dirty="0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043608" y="1412776"/>
            <a:ext cx="7632848" cy="4800600"/>
          </a:xfrm>
        </p:spPr>
        <p:txBody>
          <a:bodyPr/>
          <a:lstStyle/>
          <a:p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</a:t>
            </a:r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leurisy </a:t>
            </a:r>
            <a:endParaRPr lang="en-US" altLang="ko-KR" b="1" dirty="0" smtClean="0">
              <a:latin typeface="Arial" pitchFamily="34" charset="0"/>
              <a:ea typeface="HY견고딕" pitchFamily="18" charset="-127"/>
              <a:cs typeface="Arial" pitchFamily="34" charset="0"/>
            </a:endParaRPr>
          </a:p>
          <a:p>
            <a:pPr marL="82296" indent="0"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Form necrotizing fibrous inflammation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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I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ncreasing in capillary permeability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    Exudate formation </a:t>
            </a: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620688"/>
            <a:ext cx="7772400" cy="5616624"/>
          </a:xfrm>
        </p:spPr>
        <p:txBody>
          <a:bodyPr>
            <a:normAutofit/>
          </a:bodyPr>
          <a:lstStyle/>
          <a:p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Pleural fluid analyses </a:t>
            </a:r>
          </a:p>
          <a:p>
            <a:pPr>
              <a:buNone/>
            </a:pPr>
            <a:r>
              <a:rPr lang="en-US" altLang="ko-KR" sz="35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Lymphocyte predominance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osinophilia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Glucose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≒ serum glucose </a:t>
            </a: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N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 acid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pH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Low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ADA </a:t>
            </a:r>
          </a:p>
          <a:p>
            <a:pPr>
              <a:buNone/>
            </a:pPr>
            <a:endParaRPr lang="en-US" altLang="ko-KR" b="1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b="1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Pleural Biopsy or autopsy </a:t>
            </a:r>
          </a:p>
          <a:p>
            <a:pPr>
              <a:buNone/>
            </a:pPr>
            <a:r>
              <a:rPr lang="en-US" altLang="ko-KR" sz="3500" b="1" dirty="0" smtClean="0">
                <a:latin typeface="굴림" pitchFamily="50" charset="-127"/>
                <a:ea typeface="굴림" pitchFamily="50" charset="-127"/>
              </a:rPr>
              <a:t>    :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C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hronic fibrous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pleuritis</a:t>
            </a:r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endParaRPr lang="en-US" altLang="ko-KR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41277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ko-KR" sz="3600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Pleural fluid </a:t>
            </a:r>
            <a:r>
              <a:rPr lang="en-US" altLang="ko-KR" sz="3600" b="1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analysis</a:t>
            </a:r>
          </a:p>
          <a:p>
            <a:pPr>
              <a:buNone/>
            </a:pPr>
            <a:endParaRPr lang="en-US" altLang="ko-KR" sz="3600" b="1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b="1" dirty="0" err="1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Exudate</a:t>
            </a:r>
            <a:r>
              <a:rPr lang="en-US" altLang="ko-KR" sz="3200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infection,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malignancy, collagen vascular disease, drug reaction </a:t>
            </a:r>
          </a:p>
          <a:p>
            <a:pPr>
              <a:buNone/>
            </a:pPr>
            <a:r>
              <a:rPr lang="en-US" altLang="ko-KR" sz="3600" b="1" dirty="0" smtClean="0">
                <a:solidFill>
                  <a:srgbClr val="0070C0"/>
                </a:solidFill>
                <a:latin typeface="Arial" pitchFamily="34" charset="0"/>
                <a:ea typeface="HY견고딕" pitchFamily="18" charset="-127"/>
                <a:cs typeface="Arial" pitchFamily="34" charset="0"/>
                <a:sym typeface="Wingdings" pitchFamily="2" charset="2"/>
              </a:rPr>
              <a:t>   Should differential diagnosis </a:t>
            </a:r>
            <a:endParaRPr lang="ko-KR" altLang="en-US" sz="3600" b="1" dirty="0">
              <a:solidFill>
                <a:srgbClr val="0070C0"/>
              </a:solidFill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태양">
  <a:themeElements>
    <a:clrScheme name="태양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태양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태양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416</TotalTime>
  <Words>778</Words>
  <Application>Microsoft Office PowerPoint</Application>
  <PresentationFormat>화면 슬라이드 쇼(4:3)</PresentationFormat>
  <Paragraphs>174</Paragraphs>
  <Slides>24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태양</vt:lpstr>
      <vt:lpstr>229회 결핵 및 호흡기학회  Review 2</vt:lpstr>
      <vt:lpstr>Pleuritis and pericarditis    in ESRD </vt:lpstr>
      <vt:lpstr>Pulmonary complication in renal disease </vt:lpstr>
      <vt:lpstr>Pleural effusion/pleuritis 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Differential of Pericarditis in Dialysis Patients </vt:lpstr>
      <vt:lpstr>Dialysis Related Pericarditis </vt:lpstr>
      <vt:lpstr>Hypothesis of pericarditis</vt:lpstr>
      <vt:lpstr>슬라이드 14</vt:lpstr>
      <vt:lpstr>Associated symptoms </vt:lpstr>
      <vt:lpstr>Diagnosis </vt:lpstr>
      <vt:lpstr>Diagnosis</vt:lpstr>
      <vt:lpstr>슬라이드 18</vt:lpstr>
      <vt:lpstr>슬라이드 19</vt:lpstr>
      <vt:lpstr>슬라이드 20</vt:lpstr>
      <vt:lpstr>슬라이드 21</vt:lpstr>
      <vt:lpstr>Treatment</vt:lpstr>
      <vt:lpstr>슬라이드 23</vt:lpstr>
      <vt:lpstr>Medical treatment </vt:lpstr>
    </vt:vector>
  </TitlesOfParts>
  <Company>이대목동병원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229회 결핵 및 호흡기학회  Review 2</dc:title>
  <dc:creator>기관지내시경의사</dc:creator>
  <cp:lastModifiedBy>기관지내시경의사</cp:lastModifiedBy>
  <cp:revision>56</cp:revision>
  <dcterms:created xsi:type="dcterms:W3CDTF">2013-09-02T08:04:24Z</dcterms:created>
  <dcterms:modified xsi:type="dcterms:W3CDTF">2013-09-23T01:29:51Z</dcterms:modified>
</cp:coreProperties>
</file>